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4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5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6.xml" ContentType="application/vnd.openxmlformats-officedocument.theme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7.xml" ContentType="application/vnd.openxmlformats-officedocument.theme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theme/theme8.xml" ContentType="application/vnd.openxmlformats-officedocument.theme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9.xml" ContentType="application/vnd.openxmlformats-officedocument.theme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theme/theme10.xml" ContentType="application/vnd.openxmlformats-officedocument.theme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5" r:id="rId3"/>
    <p:sldMasterId id="2147483690" r:id="rId4"/>
    <p:sldMasterId id="2147483705" r:id="rId5"/>
    <p:sldMasterId id="2147483720" r:id="rId6"/>
    <p:sldMasterId id="2147483735" r:id="rId7"/>
    <p:sldMasterId id="2147483750" r:id="rId8"/>
    <p:sldMasterId id="2147483765" r:id="rId9"/>
    <p:sldMasterId id="2147483780" r:id="rId10"/>
    <p:sldMasterId id="2147483795" r:id="rId11"/>
  </p:sldMasterIdLst>
  <p:notesMasterIdLst>
    <p:notesMasterId r:id="rId22"/>
  </p:notesMasterIdLst>
  <p:sldIdLst>
    <p:sldId id="256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90" y="-1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18CF09-C66B-4B02-A92C-033B68B21F34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28159-EB9F-4B63-A587-234BC96203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068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A0C1603-34C0-416C-9C00-70B222C7533A}" type="slidenum">
              <a:rPr lang="ru-RU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62D9262-2E1F-4C73-ADFB-7794497BAA6B}" type="slidenum">
              <a:rPr lang="ru-RU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5609A37-3718-4839-B7C1-DD8815BE261C}" type="slidenum">
              <a:rPr lang="ru-RU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C2B6BEE-01E4-4354-83BB-2A1057747EDB}" type="slidenum">
              <a:rPr lang="ru-RU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2287E-9B2B-4B49-84AC-E62BE2AA035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637004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ADB26-0411-471C-9043-E657B6AF4FE4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591881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F50CF-22AA-4344-8002-EB7380DE7C0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475653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EA35B-7BE4-4A8A-BF48-ED3494B109F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06458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04EA9-D8FD-455C-BB12-1758D1E0A43E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94342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C2641-E6B9-40AB-B4B2-3EC3C2CA530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92182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F07F3-F8EC-488A-B282-C4897547107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18348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DB6F1-2587-445A-B3F2-A30FD165EDF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400366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133D5-8509-457B-B8F3-83ADD52BFC59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693300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6FB80-FBA1-4406-925B-9C421E3888C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751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1C508-BBB5-466A-A2EB-A085CDC314EB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193659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A1759-F517-42CE-AC6F-9F4E0656CD5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69626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358A0-20E8-47B7-B872-B8BA9A9E50E1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35735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8F78E-FEB3-4AC5-B700-44ECF666376A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68066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2287E-9B2B-4B49-84AC-E62BE2AA035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08312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ADB26-0411-471C-9043-E657B6AF4FE4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272870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F50CF-22AA-4344-8002-EB7380DE7C0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300129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EA35B-7BE4-4A8A-BF48-ED3494B109F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35567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04EA9-D8FD-455C-BB12-1758D1E0A43E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74450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C2641-E6B9-40AB-B4B2-3EC3C2CA530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4270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1C508-BBB5-466A-A2EB-A085CDC314EB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5594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F07F3-F8EC-488A-B282-C4897547107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619206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DB6F1-2587-445A-B3F2-A30FD165EDF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05448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133D5-8509-457B-B8F3-83ADD52BFC59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08486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6FB80-FBA1-4406-925B-9C421E3888C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40122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1C508-BBB5-466A-A2EB-A085CDC314EB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34182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A1759-F517-42CE-AC6F-9F4E0656CD5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584653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358A0-20E8-47B7-B872-B8BA9A9E50E1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00398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8F78E-FEB3-4AC5-B700-44ECF666376A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637076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2287E-9B2B-4B49-84AC-E62BE2AA035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738076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ADB26-0411-471C-9043-E657B6AF4FE4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981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A1759-F517-42CE-AC6F-9F4E0656CD5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36863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F50CF-22AA-4344-8002-EB7380DE7C0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106797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EA35B-7BE4-4A8A-BF48-ED3494B109F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07613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04EA9-D8FD-455C-BB12-1758D1E0A43E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395309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C2641-E6B9-40AB-B4B2-3EC3C2CA530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588867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F07F3-F8EC-488A-B282-C4897547107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176876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DB6F1-2587-445A-B3F2-A30FD165EDF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018517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133D5-8509-457B-B8F3-83ADD52BFC59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941959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6FB80-FBA1-4406-925B-9C421E3888C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93571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1C508-BBB5-466A-A2EB-A085CDC314EB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44520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A1759-F517-42CE-AC6F-9F4E0656CD5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911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358A0-20E8-47B7-B872-B8BA9A9E50E1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895887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358A0-20E8-47B7-B872-B8BA9A9E50E1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100535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8F78E-FEB3-4AC5-B700-44ECF666376A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38018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2287E-9B2B-4B49-84AC-E62BE2AA035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87155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ADB26-0411-471C-9043-E657B6AF4FE4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106888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F50CF-22AA-4344-8002-EB7380DE7C0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325378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EA35B-7BE4-4A8A-BF48-ED3494B109F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036710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04EA9-D8FD-455C-BB12-1758D1E0A43E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583757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C2641-E6B9-40AB-B4B2-3EC3C2CA530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154505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F07F3-F8EC-488A-B282-C4897547107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46531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DB6F1-2587-445A-B3F2-A30FD165EDF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3131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8F78E-FEB3-4AC5-B700-44ECF666376A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357555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133D5-8509-457B-B8F3-83ADD52BFC59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225491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6FB80-FBA1-4406-925B-9C421E3888C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3225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2287E-9B2B-4B49-84AC-E62BE2AA035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5035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ADB26-0411-471C-9043-E657B6AF4FE4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0920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F50CF-22AA-4344-8002-EB7380DE7C0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6275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EA35B-7BE4-4A8A-BF48-ED3494B109F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877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04EA9-D8FD-455C-BB12-1758D1E0A43E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648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C2641-E6B9-40AB-B4B2-3EC3C2CA530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9742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F07F3-F8EC-488A-B282-C4897547107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4160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DB6F1-2587-445A-B3F2-A30FD165EDF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0895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133D5-8509-457B-B8F3-83ADD52BFC59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389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6FB80-FBA1-4406-925B-9C421E3888C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7819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1C508-BBB5-466A-A2EB-A085CDC314EB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1411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A1759-F517-42CE-AC6F-9F4E0656CD5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8997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358A0-20E8-47B7-B872-B8BA9A9E50E1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1030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8F78E-FEB3-4AC5-B700-44ECF666376A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603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2287E-9B2B-4B49-84AC-E62BE2AA035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7830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ADB26-0411-471C-9043-E657B6AF4FE4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3418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F50CF-22AA-4344-8002-EB7380DE7C0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8182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EA35B-7BE4-4A8A-BF48-ED3494B109F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9262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04EA9-D8FD-455C-BB12-1758D1E0A43E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739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C2641-E6B9-40AB-B4B2-3EC3C2CA530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8937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F07F3-F8EC-488A-B282-C4897547107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5635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DB6F1-2587-445A-B3F2-A30FD165EDF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04737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133D5-8509-457B-B8F3-83ADD52BFC59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82568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6FB80-FBA1-4406-925B-9C421E3888C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336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1C508-BBB5-466A-A2EB-A085CDC314EB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8796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A1759-F517-42CE-AC6F-9F4E0656CD5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69204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358A0-20E8-47B7-B872-B8BA9A9E50E1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67040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8F78E-FEB3-4AC5-B700-44ECF666376A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87863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2287E-9B2B-4B49-84AC-E62BE2AA035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75840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ADB26-0411-471C-9043-E657B6AF4FE4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6440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F50CF-22AA-4344-8002-EB7380DE7C0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78283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EA35B-7BE4-4A8A-BF48-ED3494B109F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6315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04EA9-D8FD-455C-BB12-1758D1E0A43E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95486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C2641-E6B9-40AB-B4B2-3EC3C2CA530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927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F07F3-F8EC-488A-B282-C4897547107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09399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DB6F1-2587-445A-B3F2-A30FD165EDF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11192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133D5-8509-457B-B8F3-83ADD52BFC59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67271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6FB80-FBA1-4406-925B-9C421E3888C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0439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1C508-BBB5-466A-A2EB-A085CDC314EB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13572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A1759-F517-42CE-AC6F-9F4E0656CD5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9758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358A0-20E8-47B7-B872-B8BA9A9E50E1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7377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8F78E-FEB3-4AC5-B700-44ECF666376A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9391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2287E-9B2B-4B49-84AC-E62BE2AA035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32086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ADB26-0411-471C-9043-E657B6AF4FE4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346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F50CF-22AA-4344-8002-EB7380DE7C0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61464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EA35B-7BE4-4A8A-BF48-ED3494B109F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6768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04EA9-D8FD-455C-BB12-1758D1E0A43E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0139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C2641-E6B9-40AB-B4B2-3EC3C2CA530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36803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F07F3-F8EC-488A-B282-C4897547107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36276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DB6F1-2587-445A-B3F2-A30FD165EDF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16672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133D5-8509-457B-B8F3-83ADD52BFC59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84910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6FB80-FBA1-4406-925B-9C421E3888C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88827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1C508-BBB5-466A-A2EB-A085CDC314EB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36438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A1759-F517-42CE-AC6F-9F4E0656CD5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501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358A0-20E8-47B7-B872-B8BA9A9E50E1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858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8F78E-FEB3-4AC5-B700-44ECF666376A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96979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2287E-9B2B-4B49-84AC-E62BE2AA035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63560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ADB26-0411-471C-9043-E657B6AF4FE4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77667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F50CF-22AA-4344-8002-EB7380DE7C0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40492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EA35B-7BE4-4A8A-BF48-ED3494B109F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57978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04EA9-D8FD-455C-BB12-1758D1E0A43E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20601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C2641-E6B9-40AB-B4B2-3EC3C2CA530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19220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F07F3-F8EC-488A-B282-C4897547107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29701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DB6F1-2587-445A-B3F2-A30FD165EDF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650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133D5-8509-457B-B8F3-83ADD52BFC59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09493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6FB80-FBA1-4406-925B-9C421E3888C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59567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1C508-BBB5-466A-A2EB-A085CDC314EB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89982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A1759-F517-42CE-AC6F-9F4E0656CD5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2923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358A0-20E8-47B7-B872-B8BA9A9E50E1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57338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8F78E-FEB3-4AC5-B700-44ECF666376A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84888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2287E-9B2B-4B49-84AC-E62BE2AA035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311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ADB26-0411-471C-9043-E657B6AF4FE4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00974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F50CF-22AA-4344-8002-EB7380DE7C0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02970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EA35B-7BE4-4A8A-BF48-ED3494B109F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001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04EA9-D8FD-455C-BB12-1758D1E0A43E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43996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C2641-E6B9-40AB-B4B2-3EC3C2CA530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08003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F07F3-F8EC-488A-B282-C4897547107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1406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DB6F1-2587-445A-B3F2-A30FD165EDF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68602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133D5-8509-457B-B8F3-83ADD52BFC59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82387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6FB80-FBA1-4406-925B-9C421E3888C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06723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1C508-BBB5-466A-A2EB-A085CDC314EB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92282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A1759-F517-42CE-AC6F-9F4E0656CD5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56924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358A0-20E8-47B7-B872-B8BA9A9E50E1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33740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8F78E-FEB3-4AC5-B700-44ECF666376A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31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1.xml"/><Relationship Id="rId13" Type="http://schemas.openxmlformats.org/officeDocument/2006/relationships/slideLayout" Target="../slideLayouts/slideLayout136.xml"/><Relationship Id="rId3" Type="http://schemas.openxmlformats.org/officeDocument/2006/relationships/slideLayout" Target="../slideLayouts/slideLayout126.xml"/><Relationship Id="rId7" Type="http://schemas.openxmlformats.org/officeDocument/2006/relationships/slideLayout" Target="../slideLayouts/slideLayout130.xml"/><Relationship Id="rId12" Type="http://schemas.openxmlformats.org/officeDocument/2006/relationships/slideLayout" Target="../slideLayouts/slideLayout135.xml"/><Relationship Id="rId2" Type="http://schemas.openxmlformats.org/officeDocument/2006/relationships/slideLayout" Target="../slideLayouts/slideLayout125.xml"/><Relationship Id="rId1" Type="http://schemas.openxmlformats.org/officeDocument/2006/relationships/slideLayout" Target="../slideLayouts/slideLayout124.xml"/><Relationship Id="rId6" Type="http://schemas.openxmlformats.org/officeDocument/2006/relationships/slideLayout" Target="../slideLayouts/slideLayout129.xml"/><Relationship Id="rId11" Type="http://schemas.openxmlformats.org/officeDocument/2006/relationships/slideLayout" Target="../slideLayouts/slideLayout134.xml"/><Relationship Id="rId5" Type="http://schemas.openxmlformats.org/officeDocument/2006/relationships/slideLayout" Target="../slideLayouts/slideLayout128.xml"/><Relationship Id="rId15" Type="http://schemas.openxmlformats.org/officeDocument/2006/relationships/theme" Target="../theme/theme10.xml"/><Relationship Id="rId10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27.xml"/><Relationship Id="rId9" Type="http://schemas.openxmlformats.org/officeDocument/2006/relationships/slideLayout" Target="../slideLayouts/slideLayout132.xml"/><Relationship Id="rId14" Type="http://schemas.openxmlformats.org/officeDocument/2006/relationships/slideLayout" Target="../slideLayouts/slideLayout13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5.xml"/><Relationship Id="rId13" Type="http://schemas.openxmlformats.org/officeDocument/2006/relationships/slideLayout" Target="../slideLayouts/slideLayout150.xml"/><Relationship Id="rId3" Type="http://schemas.openxmlformats.org/officeDocument/2006/relationships/slideLayout" Target="../slideLayouts/slideLayout140.xml"/><Relationship Id="rId7" Type="http://schemas.openxmlformats.org/officeDocument/2006/relationships/slideLayout" Target="../slideLayouts/slideLayout144.xml"/><Relationship Id="rId12" Type="http://schemas.openxmlformats.org/officeDocument/2006/relationships/slideLayout" Target="../slideLayouts/slideLayout149.xml"/><Relationship Id="rId2" Type="http://schemas.openxmlformats.org/officeDocument/2006/relationships/slideLayout" Target="../slideLayouts/slideLayout139.xml"/><Relationship Id="rId1" Type="http://schemas.openxmlformats.org/officeDocument/2006/relationships/slideLayout" Target="../slideLayouts/slideLayout138.xml"/><Relationship Id="rId6" Type="http://schemas.openxmlformats.org/officeDocument/2006/relationships/slideLayout" Target="../slideLayouts/slideLayout143.xml"/><Relationship Id="rId11" Type="http://schemas.openxmlformats.org/officeDocument/2006/relationships/slideLayout" Target="../slideLayouts/slideLayout148.xml"/><Relationship Id="rId5" Type="http://schemas.openxmlformats.org/officeDocument/2006/relationships/slideLayout" Target="../slideLayouts/slideLayout142.xml"/><Relationship Id="rId15" Type="http://schemas.openxmlformats.org/officeDocument/2006/relationships/theme" Target="../theme/theme11.xml"/><Relationship Id="rId10" Type="http://schemas.openxmlformats.org/officeDocument/2006/relationships/slideLayout" Target="../slideLayouts/slideLayout147.xml"/><Relationship Id="rId4" Type="http://schemas.openxmlformats.org/officeDocument/2006/relationships/slideLayout" Target="../slideLayouts/slideLayout141.xml"/><Relationship Id="rId9" Type="http://schemas.openxmlformats.org/officeDocument/2006/relationships/slideLayout" Target="../slideLayouts/slideLayout146.xml"/><Relationship Id="rId14" Type="http://schemas.openxmlformats.org/officeDocument/2006/relationships/slideLayout" Target="../slideLayouts/slideLayout15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5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13" Type="http://schemas.openxmlformats.org/officeDocument/2006/relationships/slideLayout" Target="../slideLayouts/slideLayout66.xml"/><Relationship Id="rId3" Type="http://schemas.openxmlformats.org/officeDocument/2006/relationships/slideLayout" Target="../slideLayouts/slideLayout56.xml"/><Relationship Id="rId7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5.xml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slideLayout" Target="../slideLayouts/slideLayout64.xml"/><Relationship Id="rId5" Type="http://schemas.openxmlformats.org/officeDocument/2006/relationships/slideLayout" Target="../slideLayouts/slideLayout58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3.xml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Relationship Id="rId14" Type="http://schemas.openxmlformats.org/officeDocument/2006/relationships/slideLayout" Target="../slideLayouts/slideLayout6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slideLayout" Target="../slideLayouts/slideLayout80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slideLayout" Target="../slideLayouts/slideLayout79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Relationship Id="rId14" Type="http://schemas.openxmlformats.org/officeDocument/2006/relationships/slideLayout" Target="../slideLayouts/slideLayout8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9.xml"/><Relationship Id="rId13" Type="http://schemas.openxmlformats.org/officeDocument/2006/relationships/slideLayout" Target="../slideLayouts/slideLayout94.xml"/><Relationship Id="rId3" Type="http://schemas.openxmlformats.org/officeDocument/2006/relationships/slideLayout" Target="../slideLayouts/slideLayout84.xml"/><Relationship Id="rId7" Type="http://schemas.openxmlformats.org/officeDocument/2006/relationships/slideLayout" Target="../slideLayouts/slideLayout88.xml"/><Relationship Id="rId12" Type="http://schemas.openxmlformats.org/officeDocument/2006/relationships/slideLayout" Target="../slideLayouts/slideLayout93.xml"/><Relationship Id="rId2" Type="http://schemas.openxmlformats.org/officeDocument/2006/relationships/slideLayout" Target="../slideLayouts/slideLayout83.xml"/><Relationship Id="rId1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92.xml"/><Relationship Id="rId5" Type="http://schemas.openxmlformats.org/officeDocument/2006/relationships/slideLayout" Target="../slideLayouts/slideLayout86.xml"/><Relationship Id="rId15" Type="http://schemas.openxmlformats.org/officeDocument/2006/relationships/theme" Target="../theme/theme7.xml"/><Relationship Id="rId10" Type="http://schemas.openxmlformats.org/officeDocument/2006/relationships/slideLayout" Target="../slideLayouts/slideLayout91.xml"/><Relationship Id="rId4" Type="http://schemas.openxmlformats.org/officeDocument/2006/relationships/slideLayout" Target="../slideLayouts/slideLayout85.xml"/><Relationship Id="rId9" Type="http://schemas.openxmlformats.org/officeDocument/2006/relationships/slideLayout" Target="../slideLayouts/slideLayout90.xml"/><Relationship Id="rId14" Type="http://schemas.openxmlformats.org/officeDocument/2006/relationships/slideLayout" Target="../slideLayouts/slideLayout9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3.xml"/><Relationship Id="rId13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98.xml"/><Relationship Id="rId7" Type="http://schemas.openxmlformats.org/officeDocument/2006/relationships/slideLayout" Target="../slideLayouts/slideLayout102.xml"/><Relationship Id="rId12" Type="http://schemas.openxmlformats.org/officeDocument/2006/relationships/slideLayout" Target="../slideLayouts/slideLayout107.xml"/><Relationship Id="rId2" Type="http://schemas.openxmlformats.org/officeDocument/2006/relationships/slideLayout" Target="../slideLayouts/slideLayout97.xml"/><Relationship Id="rId1" Type="http://schemas.openxmlformats.org/officeDocument/2006/relationships/slideLayout" Target="../slideLayouts/slideLayout96.xml"/><Relationship Id="rId6" Type="http://schemas.openxmlformats.org/officeDocument/2006/relationships/slideLayout" Target="../slideLayouts/slideLayout101.xml"/><Relationship Id="rId11" Type="http://schemas.openxmlformats.org/officeDocument/2006/relationships/slideLayout" Target="../slideLayouts/slideLayout106.xml"/><Relationship Id="rId5" Type="http://schemas.openxmlformats.org/officeDocument/2006/relationships/slideLayout" Target="../slideLayouts/slideLayout100.xml"/><Relationship Id="rId15" Type="http://schemas.openxmlformats.org/officeDocument/2006/relationships/theme" Target="../theme/theme8.xml"/><Relationship Id="rId10" Type="http://schemas.openxmlformats.org/officeDocument/2006/relationships/slideLayout" Target="../slideLayouts/slideLayout105.xml"/><Relationship Id="rId4" Type="http://schemas.openxmlformats.org/officeDocument/2006/relationships/slideLayout" Target="../slideLayouts/slideLayout99.xml"/><Relationship Id="rId9" Type="http://schemas.openxmlformats.org/officeDocument/2006/relationships/slideLayout" Target="../slideLayouts/slideLayout104.xml"/><Relationship Id="rId14" Type="http://schemas.openxmlformats.org/officeDocument/2006/relationships/slideLayout" Target="../slideLayouts/slideLayout109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7.xml"/><Relationship Id="rId13" Type="http://schemas.openxmlformats.org/officeDocument/2006/relationships/slideLayout" Target="../slideLayouts/slideLayout122.xml"/><Relationship Id="rId3" Type="http://schemas.openxmlformats.org/officeDocument/2006/relationships/slideLayout" Target="../slideLayouts/slideLayout112.xml"/><Relationship Id="rId7" Type="http://schemas.openxmlformats.org/officeDocument/2006/relationships/slideLayout" Target="../slideLayouts/slideLayout116.xml"/><Relationship Id="rId12" Type="http://schemas.openxmlformats.org/officeDocument/2006/relationships/slideLayout" Target="../slideLayouts/slideLayout121.xml"/><Relationship Id="rId2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110.xml"/><Relationship Id="rId6" Type="http://schemas.openxmlformats.org/officeDocument/2006/relationships/slideLayout" Target="../slideLayouts/slideLayout115.xml"/><Relationship Id="rId11" Type="http://schemas.openxmlformats.org/officeDocument/2006/relationships/slideLayout" Target="../slideLayouts/slideLayout120.xml"/><Relationship Id="rId5" Type="http://schemas.openxmlformats.org/officeDocument/2006/relationships/slideLayout" Target="../slideLayouts/slideLayout114.xml"/><Relationship Id="rId15" Type="http://schemas.openxmlformats.org/officeDocument/2006/relationships/theme" Target="../theme/theme9.xml"/><Relationship Id="rId10" Type="http://schemas.openxmlformats.org/officeDocument/2006/relationships/slideLayout" Target="../slideLayouts/slideLayout119.xml"/><Relationship Id="rId4" Type="http://schemas.openxmlformats.org/officeDocument/2006/relationships/slideLayout" Target="../slideLayouts/slideLayout113.xml"/><Relationship Id="rId9" Type="http://schemas.openxmlformats.org/officeDocument/2006/relationships/slideLayout" Target="../slideLayouts/slideLayout118.xml"/><Relationship Id="rId14" Type="http://schemas.openxmlformats.org/officeDocument/2006/relationships/slideLayout" Target="../slideLayouts/slideLayout1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9A9E3"/>
            </a:gs>
            <a:gs pos="50000">
              <a:srgbClr val="FF81D8"/>
            </a:gs>
            <a:gs pos="100000">
              <a:srgbClr val="A9A9E3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14F1CD-1E1D-48BD-93E5-B6CB9A671C59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621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9A9E3"/>
            </a:gs>
            <a:gs pos="50000">
              <a:srgbClr val="FF81D8"/>
            </a:gs>
            <a:gs pos="100000">
              <a:srgbClr val="A9A9E3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14F1CD-1E1D-48BD-93E5-B6CB9A671C59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682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9A9E3"/>
            </a:gs>
            <a:gs pos="50000">
              <a:srgbClr val="FF81D8"/>
            </a:gs>
            <a:gs pos="100000">
              <a:srgbClr val="A9A9E3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14F1CD-1E1D-48BD-93E5-B6CB9A671C59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33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9A9E3"/>
            </a:gs>
            <a:gs pos="50000">
              <a:srgbClr val="FF81D8"/>
            </a:gs>
            <a:gs pos="100000">
              <a:srgbClr val="A9A9E3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14F1CD-1E1D-48BD-93E5-B6CB9A671C59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357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9A9E3"/>
            </a:gs>
            <a:gs pos="50000">
              <a:srgbClr val="FF81D8"/>
            </a:gs>
            <a:gs pos="100000">
              <a:srgbClr val="A9A9E3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14F1CD-1E1D-48BD-93E5-B6CB9A671C59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762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9A9E3"/>
            </a:gs>
            <a:gs pos="50000">
              <a:srgbClr val="FF81D8"/>
            </a:gs>
            <a:gs pos="100000">
              <a:srgbClr val="A9A9E3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14F1CD-1E1D-48BD-93E5-B6CB9A671C59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411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9A9E3"/>
            </a:gs>
            <a:gs pos="50000">
              <a:srgbClr val="FF81D8"/>
            </a:gs>
            <a:gs pos="100000">
              <a:srgbClr val="A9A9E3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14F1CD-1E1D-48BD-93E5-B6CB9A671C59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967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9A9E3"/>
            </a:gs>
            <a:gs pos="50000">
              <a:srgbClr val="FF81D8"/>
            </a:gs>
            <a:gs pos="100000">
              <a:srgbClr val="A9A9E3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14F1CD-1E1D-48BD-93E5-B6CB9A671C59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763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9A9E3"/>
            </a:gs>
            <a:gs pos="50000">
              <a:srgbClr val="FF81D8"/>
            </a:gs>
            <a:gs pos="100000">
              <a:srgbClr val="A9A9E3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14F1CD-1E1D-48BD-93E5-B6CB9A671C59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67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9A9E3"/>
            </a:gs>
            <a:gs pos="50000">
              <a:srgbClr val="FF81D8"/>
            </a:gs>
            <a:gs pos="100000">
              <a:srgbClr val="A9A9E3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14F1CD-1E1D-48BD-93E5-B6CB9A671C59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324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323850" y="6238875"/>
            <a:ext cx="8640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smtClean="0">
                <a:solidFill>
                  <a:srgbClr val="0000FF"/>
                </a:solidFill>
              </a:rPr>
              <a:t>Рис. 4. Общий вид кургана 1 стоянки «Шарахалсун»</a:t>
            </a:r>
            <a:endParaRPr lang="ru-RU" smtClean="0">
              <a:solidFill>
                <a:srgbClr val="0000FF"/>
              </a:solidFill>
            </a:endParaRPr>
          </a:p>
        </p:txBody>
      </p:sp>
      <p:pic>
        <p:nvPicPr>
          <p:cNvPr id="4103" name="Picture 7" descr="ФОТОДКобщ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188913"/>
            <a:ext cx="8642350" cy="5861050"/>
          </a:xfrm>
          <a:noFill/>
        </p:spPr>
      </p:pic>
    </p:spTree>
    <p:extLst>
      <p:ext uri="{BB962C8B-B14F-4D97-AF65-F5344CB8AC3E}">
        <p14:creationId xmlns:p14="http://schemas.microsoft.com/office/powerpoint/2010/main" val="300427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3"/>
          <p:cNvSpPr>
            <a:spLocks noChangeArrowheads="1"/>
          </p:cNvSpPr>
          <p:nvPr/>
        </p:nvSpPr>
        <p:spPr bwMode="auto">
          <a:xfrm>
            <a:off x="539750" y="981075"/>
            <a:ext cx="8229600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Б.С. Алякринский (1985) писал, что жизненный процесс представляет собой неразрывное единство двух полярных противоположностей – </a:t>
            </a:r>
            <a:r>
              <a:rPr lang="ru-RU" b="1" i="1" u="sng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разрушения</a:t>
            </a:r>
            <a:r>
              <a:rPr lang="ru-RU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i="1" u="sng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созидания</a:t>
            </a:r>
            <a:r>
              <a:rPr lang="ru-RU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Почвообразование можно считать результатом взаимодействия двух взаимоисключающих начал – живой и косной материй. Живые растительные формации и микроорганизмы для удовлетворения своих пищевых потребностей должны разрушать минералы и горные породы, слагающие почвы. «Именно разрушение является движущей, активной, ведущей, т.е. первичной по отношению к созиданию, стороной жизненного процесса» (Б.С. Алякринский, С.И. Степанова, 1985, с. 18).</a:t>
            </a:r>
            <a:endParaRPr lang="ru-RU" b="1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Такова философия жизни, которая гласит: для того, чтобы что-то создать, надо что-то разрушить. Для создания собственной биомассы, растения разрушают минералы, добывая оттуда все необходимые элементы питания.</a:t>
            </a:r>
            <a:endParaRPr lang="ru-RU" b="1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181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36" name="Picture 20" descr="ШРАХ_кург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265113"/>
            <a:ext cx="8785225" cy="5868987"/>
          </a:xfrm>
          <a:noFill/>
        </p:spPr>
      </p:pic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323850" y="6302375"/>
            <a:ext cx="8424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ru-RU" b="1" smtClean="0">
                <a:solidFill>
                  <a:srgbClr val="0000FF"/>
                </a:solidFill>
              </a:rPr>
              <a:t>Рис. 6. Бровка кургана 1 стоянки «Шарахалсун»</a:t>
            </a:r>
          </a:p>
        </p:txBody>
      </p:sp>
    </p:spTree>
    <p:extLst>
      <p:ext uri="{BB962C8B-B14F-4D97-AF65-F5344CB8AC3E}">
        <p14:creationId xmlns:p14="http://schemas.microsoft.com/office/powerpoint/2010/main" val="8342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1"/>
          <p:cNvSpPr>
            <a:spLocks noChangeArrowheads="1"/>
          </p:cNvSpPr>
          <p:nvPr/>
        </p:nvSpPr>
        <p:spPr bwMode="auto">
          <a:xfrm>
            <a:off x="0" y="29511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291" name="Rectangle 13"/>
          <p:cNvSpPr>
            <a:spLocks noChangeArrowheads="1"/>
          </p:cNvSpPr>
          <p:nvPr/>
        </p:nvSpPr>
        <p:spPr bwMode="auto">
          <a:xfrm>
            <a:off x="0" y="29511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292" name="Rectangle 15"/>
          <p:cNvSpPr>
            <a:spLocks noChangeArrowheads="1"/>
          </p:cNvSpPr>
          <p:nvPr/>
        </p:nvSpPr>
        <p:spPr bwMode="auto">
          <a:xfrm>
            <a:off x="0" y="29511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293" name="Rectangle 16"/>
          <p:cNvSpPr>
            <a:spLocks noChangeArrowheads="1"/>
          </p:cNvSpPr>
          <p:nvPr/>
        </p:nvSpPr>
        <p:spPr bwMode="auto">
          <a:xfrm>
            <a:off x="0" y="29511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2294" name="Rectangle 17"/>
          <p:cNvSpPr>
            <a:spLocks noChangeArrowheads="1"/>
          </p:cNvSpPr>
          <p:nvPr/>
        </p:nvSpPr>
        <p:spPr bwMode="auto">
          <a:xfrm>
            <a:off x="0" y="29511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95288" y="115888"/>
            <a:ext cx="8531225" cy="6597650"/>
            <a:chOff x="249" y="73"/>
            <a:chExt cx="5374" cy="4156"/>
          </a:xfrm>
        </p:grpSpPr>
        <p:pic>
          <p:nvPicPr>
            <p:cNvPr id="12296" name="Picture 8" descr="ФОТОпогребШ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" y="73"/>
              <a:ext cx="2949" cy="4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97" name="Text Box 19"/>
            <p:cNvSpPr txBox="1">
              <a:spLocks noChangeArrowheads="1"/>
            </p:cNvSpPr>
            <p:nvPr/>
          </p:nvSpPr>
          <p:spPr bwMode="auto">
            <a:xfrm>
              <a:off x="1119" y="1389"/>
              <a:ext cx="400" cy="16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noProof="1" smtClean="0">
                <a:solidFill>
                  <a:srgbClr val="FF0000"/>
                </a:solidFill>
                <a:latin typeface="Arial Black" pitchFamily="34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noProof="1" smtClean="0">
                  <a:solidFill>
                    <a:srgbClr val="FF0000"/>
                  </a:solidFill>
                  <a:latin typeface="Arial Black" pitchFamily="34" charset="0"/>
                </a:rPr>
                <a:t>А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200" noProof="1" smtClean="0">
                <a:solidFill>
                  <a:srgbClr val="FF0000"/>
                </a:solidFill>
                <a:latin typeface="Arial Black" pitchFamily="34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noProof="1" smtClean="0">
                  <a:solidFill>
                    <a:srgbClr val="FF0000"/>
                  </a:solidFill>
                  <a:latin typeface="Arial Black" pitchFamily="34" charset="0"/>
                </a:rPr>
                <a:t>В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200" smtClean="0">
                <a:solidFill>
                  <a:srgbClr val="FF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200" noProof="1" smtClean="0">
                <a:solidFill>
                  <a:srgbClr val="FF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noProof="1" smtClean="0">
                  <a:solidFill>
                    <a:srgbClr val="FF0000"/>
                  </a:solidFill>
                  <a:latin typeface="Arial Black" pitchFamily="34" charset="0"/>
                </a:rPr>
                <a:t>ВС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800" smtClean="0">
                <a:solidFill>
                  <a:srgbClr val="FF0000"/>
                </a:solidFill>
                <a:latin typeface="Arial Black" pitchFamily="34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800" smtClean="0">
                <a:solidFill>
                  <a:srgbClr val="FF0000"/>
                </a:solidFill>
                <a:latin typeface="Arial Black" pitchFamily="34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800" smtClean="0">
                <a:solidFill>
                  <a:srgbClr val="FF0000"/>
                </a:solidFill>
                <a:latin typeface="Arial Black" pitchFamily="34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800" smtClean="0">
                <a:solidFill>
                  <a:srgbClr val="FF0000"/>
                </a:solidFill>
                <a:latin typeface="Arial Black" pitchFamily="34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noProof="1" smtClean="0">
                <a:solidFill>
                  <a:srgbClr val="FF0000"/>
                </a:solidFill>
                <a:latin typeface="Arial Black" pitchFamily="34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noProof="1" smtClean="0">
                  <a:solidFill>
                    <a:srgbClr val="FF0000"/>
                  </a:solidFill>
                  <a:latin typeface="Arial Black" pitchFamily="34" charset="0"/>
                </a:rPr>
                <a:t>С</a:t>
              </a: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12298" name="Text Box 20"/>
            <p:cNvSpPr txBox="1">
              <a:spLocks noChangeArrowheads="1"/>
            </p:cNvSpPr>
            <p:nvPr/>
          </p:nvSpPr>
          <p:spPr bwMode="auto">
            <a:xfrm>
              <a:off x="3061" y="1575"/>
              <a:ext cx="2562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ru-RU" sz="2400" b="1" smtClean="0">
                  <a:solidFill>
                    <a:srgbClr val="333399"/>
                  </a:solidFill>
                </a:rPr>
                <a:t>Рис. 9. Разрез погребенной почвы кургана 1 стоянки «Шарахалсун»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974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179388" y="44450"/>
            <a:ext cx="8785225" cy="431800"/>
          </a:xfrm>
          <a:effectLst>
            <a:outerShdw dist="17961" dir="2700000" algn="ctr" rotWithShape="0">
              <a:srgbClr val="CC0000"/>
            </a:outerShdw>
          </a:effectLst>
        </p:spPr>
        <p:txBody>
          <a:bodyPr/>
          <a:lstStyle/>
          <a:p>
            <a:pPr>
              <a:defRPr/>
            </a:pPr>
            <a:r>
              <a:rPr lang="ru-RU" sz="2000" b="1">
                <a:solidFill>
                  <a:schemeClr val="accent2"/>
                </a:solidFill>
                <a:latin typeface="Times New Roman" pitchFamily="18" charset="0"/>
              </a:rPr>
              <a:t>СОЛЕВОЙ СОСТАВ ПОЧВ КУРГАНА 1 СТОЯНКИ «ШАРАХАЛСУН» </a:t>
            </a:r>
          </a:p>
        </p:txBody>
      </p:sp>
      <p:sp>
        <p:nvSpPr>
          <p:cNvPr id="13315" name="Rectangle 6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16" name="Rectangle 8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17" name="Rectangle 10"/>
          <p:cNvSpPr>
            <a:spLocks noChangeArrowheads="1"/>
          </p:cNvSpPr>
          <p:nvPr/>
        </p:nvSpPr>
        <p:spPr bwMode="auto">
          <a:xfrm>
            <a:off x="206375" y="665163"/>
            <a:ext cx="12144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18" name="Rectangle 12"/>
          <p:cNvSpPr>
            <a:spLocks noChangeArrowheads="1"/>
          </p:cNvSpPr>
          <p:nvPr/>
        </p:nvSpPr>
        <p:spPr bwMode="auto">
          <a:xfrm>
            <a:off x="206375" y="665163"/>
            <a:ext cx="12160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19" name="Rectangle 14"/>
          <p:cNvSpPr>
            <a:spLocks noChangeArrowheads="1"/>
          </p:cNvSpPr>
          <p:nvPr/>
        </p:nvSpPr>
        <p:spPr bwMode="auto">
          <a:xfrm>
            <a:off x="206375" y="665163"/>
            <a:ext cx="12160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0" name="Rectangle 16"/>
          <p:cNvSpPr>
            <a:spLocks noChangeArrowheads="1"/>
          </p:cNvSpPr>
          <p:nvPr/>
        </p:nvSpPr>
        <p:spPr bwMode="auto">
          <a:xfrm>
            <a:off x="206375" y="665163"/>
            <a:ext cx="12144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1" name="Rectangle 18"/>
          <p:cNvSpPr>
            <a:spLocks noChangeArrowheads="1"/>
          </p:cNvSpPr>
          <p:nvPr/>
        </p:nvSpPr>
        <p:spPr bwMode="auto">
          <a:xfrm>
            <a:off x="206375" y="665163"/>
            <a:ext cx="12160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2" name="Rectangle 20"/>
          <p:cNvSpPr>
            <a:spLocks noChangeArrowheads="1"/>
          </p:cNvSpPr>
          <p:nvPr/>
        </p:nvSpPr>
        <p:spPr bwMode="auto">
          <a:xfrm>
            <a:off x="206375" y="665163"/>
            <a:ext cx="12160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3" name="Rectangle 22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4" name="Rectangle 2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5" name="Rectangle 28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6" name="Rectangle 3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7" name="Rectangle 34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8" name="Rectangle 3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29" name="Rectangle 40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30" name="Rectangle 4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31" name="Rectangle 46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32" name="Rectangle 4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33" name="Rectangle 52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34" name="Rectangle 5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35" name="Rectangle 58"/>
          <p:cNvSpPr>
            <a:spLocks noChangeArrowheads="1"/>
          </p:cNvSpPr>
          <p:nvPr/>
        </p:nvSpPr>
        <p:spPr bwMode="auto">
          <a:xfrm>
            <a:off x="206375" y="665163"/>
            <a:ext cx="87312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36" name="Rectangle 60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37" name="Rectangle 62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38" name="Rectangle 64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39" name="Rectangle 66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40" name="Rectangle 68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41" name="Rectangle 70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42" name="Rectangle 72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43" name="Rectangle 74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44" name="Rectangle 76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45" name="Rectangle 78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46" name="Rectangle 80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47" name="Rectangle 82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48" name="Rectangle 84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49" name="Rectangle 86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50" name="Rectangle 88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51" name="Rectangle 90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52" name="Rectangle 92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53" name="Rectangle 94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54" name="Rectangle 96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55" name="Rectangle 98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56" name="Rectangle 100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57" name="Rectangle 102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58" name="Rectangle 104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59" name="Rectangle 106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60" name="Rectangle 108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61" name="Rectangle 110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62" name="Rectangle 112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63" name="Rectangle 114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64" name="Rectangle 116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65" name="Rectangle 119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66" name="Rectangle 121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67" name="Rectangle 12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68" name="Rectangle 12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69" name="Rectangle 12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70" name="Rectangle 12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71" name="Rectangle 13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72" name="Rectangle 133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73" name="Rectangle 13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74" name="Rectangle 13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75" name="Rectangle 13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76" name="Rectangle 14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77" name="Rectangle 14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78" name="Rectangle 145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79" name="Rectangle 147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80" name="Rectangle 149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81" name="Rectangle 15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82" name="Rectangle 15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83" name="Rectangle 15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84" name="Rectangle 15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85" name="Rectangle 15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86" name="Rectangle 161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87" name="Rectangle 16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88" name="Rectangle 16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89" name="Rectangle 16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90" name="Rectangle 16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91" name="Rectangle 17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92" name="Rectangle 173"/>
          <p:cNvSpPr>
            <a:spLocks noChangeArrowheads="1"/>
          </p:cNvSpPr>
          <p:nvPr/>
        </p:nvSpPr>
        <p:spPr bwMode="auto">
          <a:xfrm>
            <a:off x="206375" y="665163"/>
            <a:ext cx="87312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93" name="Rectangle 175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94" name="Rectangle 177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95" name="Rectangle 179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96" name="Rectangle 18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97" name="Rectangle 18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98" name="Rectangle 18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399" name="Rectangle 18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00" name="Rectangle 18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01" name="Rectangle 191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02" name="Rectangle 19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03" name="Rectangle 19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04" name="Rectangle 19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05" name="Rectangle 19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06" name="Rectangle 20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07" name="Rectangle 203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08" name="Rectangle 205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09" name="Rectangle 207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10" name="Rectangle 20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11" name="Rectangle 21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12" name="Rectangle 21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13" name="Rectangle 21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14" name="Rectangle 21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15" name="Rectangle 219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16" name="Rectangle 22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17" name="Rectangle 22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18" name="Rectangle 22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19" name="Rectangle 22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20" name="Rectangle 22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21" name="Rectangle 231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22" name="Rectangle 233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23" name="Rectangle 235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24" name="Rectangle 23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25" name="Rectangle 23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26" name="Rectangle 24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27" name="Rectangle 24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28" name="Rectangle 24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29" name="Rectangle 247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30" name="Rectangle 24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31" name="Rectangle 25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32" name="Rectangle 25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33" name="Rectangle 25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34" name="Rectangle 25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35" name="Rectangle 259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36" name="Rectangle 261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37" name="Rectangle 263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38" name="Rectangle 26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39" name="Rectangle 26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40" name="Rectangle 26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41" name="Rectangle 27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42" name="Rectangle 27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43" name="Rectangle 275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44" name="Rectangle 27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45" name="Rectangle 27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46" name="Rectangle 28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47" name="Rectangle 28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48" name="Rectangle 28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49" name="Rectangle 287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50" name="Rectangle 289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51" name="Rectangle 291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52" name="Rectangle 29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53" name="Rectangle 29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54" name="Rectangle 29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55" name="Rectangle 29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56" name="Rectangle 30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57" name="Rectangle 303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58" name="Rectangle 30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59" name="Rectangle 30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60" name="Rectangle 30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61" name="Rectangle 31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62" name="Rectangle 31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63" name="Rectangle 1264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64" name="Rectangle 1266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65" name="Rectangle 1268"/>
          <p:cNvSpPr>
            <a:spLocks noChangeArrowheads="1"/>
          </p:cNvSpPr>
          <p:nvPr/>
        </p:nvSpPr>
        <p:spPr bwMode="auto">
          <a:xfrm>
            <a:off x="206375" y="665163"/>
            <a:ext cx="12144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66" name="Rectangle 1270"/>
          <p:cNvSpPr>
            <a:spLocks noChangeArrowheads="1"/>
          </p:cNvSpPr>
          <p:nvPr/>
        </p:nvSpPr>
        <p:spPr bwMode="auto">
          <a:xfrm>
            <a:off x="206375" y="665163"/>
            <a:ext cx="12160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67" name="Rectangle 1272"/>
          <p:cNvSpPr>
            <a:spLocks noChangeArrowheads="1"/>
          </p:cNvSpPr>
          <p:nvPr/>
        </p:nvSpPr>
        <p:spPr bwMode="auto">
          <a:xfrm>
            <a:off x="206375" y="665163"/>
            <a:ext cx="12160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68" name="Rectangle 1274"/>
          <p:cNvSpPr>
            <a:spLocks noChangeArrowheads="1"/>
          </p:cNvSpPr>
          <p:nvPr/>
        </p:nvSpPr>
        <p:spPr bwMode="auto">
          <a:xfrm>
            <a:off x="206375" y="665163"/>
            <a:ext cx="12144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69" name="Rectangle 1276"/>
          <p:cNvSpPr>
            <a:spLocks noChangeArrowheads="1"/>
          </p:cNvSpPr>
          <p:nvPr/>
        </p:nvSpPr>
        <p:spPr bwMode="auto">
          <a:xfrm>
            <a:off x="206375" y="665163"/>
            <a:ext cx="12160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70" name="Rectangle 1278"/>
          <p:cNvSpPr>
            <a:spLocks noChangeArrowheads="1"/>
          </p:cNvSpPr>
          <p:nvPr/>
        </p:nvSpPr>
        <p:spPr bwMode="auto">
          <a:xfrm>
            <a:off x="206375" y="665163"/>
            <a:ext cx="12160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71" name="Rectangle 1280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72" name="Rectangle 128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73" name="Rectangle 1286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74" name="Rectangle 128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75" name="Rectangle 1292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76" name="Rectangle 129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77" name="Rectangle 1298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78" name="Rectangle 130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79" name="Rectangle 1304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80" name="Rectangle 130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81" name="Rectangle 1310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82" name="Rectangle 131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83" name="Rectangle 1316"/>
          <p:cNvSpPr>
            <a:spLocks noChangeArrowheads="1"/>
          </p:cNvSpPr>
          <p:nvPr/>
        </p:nvSpPr>
        <p:spPr bwMode="auto">
          <a:xfrm>
            <a:off x="206375" y="665163"/>
            <a:ext cx="87312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84" name="Rectangle 1318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85" name="Rectangle 1320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86" name="Rectangle 1322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87" name="Rectangle 1324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88" name="Rectangle 1326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89" name="Rectangle 1328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90" name="Rectangle 1330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91" name="Rectangle 1332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92" name="Rectangle 1334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93" name="Rectangle 1336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94" name="Rectangle 1338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95" name="Rectangle 1340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96" name="Rectangle 1342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97" name="Rectangle 1344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98" name="Rectangle 1346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99" name="Rectangle 1348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00" name="Rectangle 1350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01" name="Rectangle 1352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02" name="Rectangle 1354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03" name="Rectangle 1356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04" name="Rectangle 1358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05" name="Rectangle 1360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06" name="Rectangle 1362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07" name="Rectangle 1364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08" name="Rectangle 1366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09" name="Rectangle 1368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10" name="Rectangle 1370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11" name="Rectangle 1372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12" name="Rectangle 1374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13" name="Rectangle 1377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14" name="Rectangle 1379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15" name="Rectangle 138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16" name="Rectangle 138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17" name="Rectangle 138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18" name="Rectangle 138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19" name="Rectangle 138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20" name="Rectangle 1391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21" name="Rectangle 139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22" name="Rectangle 139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23" name="Rectangle 139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24" name="Rectangle 139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25" name="Rectangle 140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26" name="Rectangle 1403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27" name="Rectangle 1405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28" name="Rectangle 1407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29" name="Rectangle 140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30" name="Rectangle 141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31" name="Rectangle 141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32" name="Rectangle 141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33" name="Rectangle 141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34" name="Rectangle 1419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35" name="Rectangle 142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36" name="Rectangle 142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37" name="Rectangle 142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38" name="Rectangle 142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39" name="Rectangle 142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40" name="Rectangle 1431"/>
          <p:cNvSpPr>
            <a:spLocks noChangeArrowheads="1"/>
          </p:cNvSpPr>
          <p:nvPr/>
        </p:nvSpPr>
        <p:spPr bwMode="auto">
          <a:xfrm>
            <a:off x="206375" y="665163"/>
            <a:ext cx="87312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41" name="Rectangle 1433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42" name="Rectangle 1435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43" name="Rectangle 1437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44" name="Rectangle 143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45" name="Rectangle 144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46" name="Rectangle 144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47" name="Rectangle 144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48" name="Rectangle 144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49" name="Rectangle 1449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50" name="Rectangle 145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51" name="Rectangle 145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52" name="Rectangle 145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53" name="Rectangle 145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54" name="Rectangle 145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55" name="Rectangle 1461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56" name="Rectangle 1463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57" name="Rectangle 1465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58" name="Rectangle 146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59" name="Rectangle 146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60" name="Rectangle 147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61" name="Rectangle 147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62" name="Rectangle 147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63" name="Rectangle 1477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64" name="Rectangle 147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65" name="Rectangle 148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66" name="Rectangle 148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67" name="Rectangle 148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68" name="Rectangle 148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69" name="Rectangle 1489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70" name="Rectangle 1491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71" name="Rectangle 1493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72" name="Rectangle 149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73" name="Rectangle 149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74" name="Rectangle 149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75" name="Rectangle 150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76" name="Rectangle 150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77" name="Rectangle 1505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78" name="Rectangle 150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79" name="Rectangle 150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80" name="Rectangle 151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81" name="Rectangle 151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82" name="Rectangle 151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83" name="Rectangle 1517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84" name="Rectangle 1519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85" name="Rectangle 1521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86" name="Rectangle 152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87" name="Rectangle 152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88" name="Rectangle 152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89" name="Rectangle 152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90" name="Rectangle 153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91" name="Rectangle 1533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92" name="Rectangle 153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93" name="Rectangle 153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94" name="Rectangle 153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95" name="Rectangle 154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96" name="Rectangle 154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97" name="Rectangle 1545"/>
          <p:cNvSpPr>
            <a:spLocks noChangeArrowheads="1"/>
          </p:cNvSpPr>
          <p:nvPr/>
        </p:nvSpPr>
        <p:spPr bwMode="auto">
          <a:xfrm>
            <a:off x="206375" y="665163"/>
            <a:ext cx="809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98" name="Rectangle 1547"/>
          <p:cNvSpPr>
            <a:spLocks noChangeArrowheads="1"/>
          </p:cNvSpPr>
          <p:nvPr/>
        </p:nvSpPr>
        <p:spPr bwMode="auto">
          <a:xfrm>
            <a:off x="206375" y="665163"/>
            <a:ext cx="63023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599" name="Rectangle 1549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600" name="Rectangle 155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601" name="Rectangle 155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602" name="Rectangle 155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603" name="Rectangle 155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604" name="Rectangle 155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605" name="Rectangle 1561"/>
          <p:cNvSpPr>
            <a:spLocks noChangeArrowheads="1"/>
          </p:cNvSpPr>
          <p:nvPr/>
        </p:nvSpPr>
        <p:spPr bwMode="auto">
          <a:xfrm>
            <a:off x="206375" y="665163"/>
            <a:ext cx="6064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606" name="Rectangle 1563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607" name="Rectangle 1565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608" name="Rectangle 1567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609" name="Rectangle 1569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610" name="Rectangle 1571"/>
          <p:cNvSpPr>
            <a:spLocks noChangeArrowheads="1"/>
          </p:cNvSpPr>
          <p:nvPr/>
        </p:nvSpPr>
        <p:spPr bwMode="auto">
          <a:xfrm>
            <a:off x="206375" y="665163"/>
            <a:ext cx="608013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aphicFrame>
        <p:nvGraphicFramePr>
          <p:cNvPr id="72432" name="Group 3824"/>
          <p:cNvGraphicFramePr>
            <a:graphicFrameLocks noGrp="1"/>
          </p:cNvGraphicFramePr>
          <p:nvPr>
            <p:ph idx="1"/>
          </p:nvPr>
        </p:nvGraphicFramePr>
        <p:xfrm>
          <a:off x="179388" y="692150"/>
          <a:ext cx="8785225" cy="5976941"/>
        </p:xfrm>
        <a:graphic>
          <a:graphicData uri="http://schemas.openxmlformats.org/drawingml/2006/table">
            <a:tbl>
              <a:tblPr/>
              <a:tblGrid>
                <a:gridCol w="887412"/>
                <a:gridCol w="593725"/>
                <a:gridCol w="608013"/>
                <a:gridCol w="608012"/>
                <a:gridCol w="609600"/>
                <a:gridCol w="608013"/>
                <a:gridCol w="609600"/>
                <a:gridCol w="609600"/>
                <a:gridCol w="608012"/>
                <a:gridCol w="608013"/>
                <a:gridCol w="608012"/>
                <a:gridCol w="611188"/>
                <a:gridCol w="608012"/>
                <a:gridCol w="608013"/>
              </a:tblGrid>
              <a:tr h="3476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Гори­зонт, см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Су­хой оста­ток, %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НСО</a:t>
                      </a:r>
                      <a:r>
                        <a:rPr kumimoji="0" lang="ru-RU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ru-RU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r>
                        <a:rPr kumimoji="0" lang="ru-RU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kumimoji="0" lang="en-US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</a:t>
                      </a:r>
                      <a:r>
                        <a:rPr kumimoji="0" lang="ru-RU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2+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r>
                        <a:rPr kumimoji="0" lang="en-U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2+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731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мг-экв./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г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г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мг-экв./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г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г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мг-экв./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г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г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мг-экв./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г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г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мг-экв./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г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г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мг-экв./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г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г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 gridSpan="1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ПОГРЕБЕННАЯ  ПОЧВА</a:t>
                      </a: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А 0-8</a:t>
                      </a: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26,23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105,00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38,40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0,75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1,98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45,54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8-29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79,30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4,60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161,00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38,40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4,70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108,10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ВС29-76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23,18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4,10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143,50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43,20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37,49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76-…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0,27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48,80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106,75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43,20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51,75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 gridSpan="1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СОВРЕМЕННАЯ ПОЧВА</a:t>
                      </a: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0-7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0,09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54,90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16,80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5,29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 7-18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0,09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53,68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0,75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7,59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 18-39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87,23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10,50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7,59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ВС39-50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16,80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0,75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0,34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7,82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50-…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84,18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5,76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6,90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053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2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2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39" name="Rectangle 8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40" name="Rectangle 10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41" name="Rectangle 14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42" name="Rectangle 18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43" name="Rectangle 22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44" name="Rectangle 27"/>
          <p:cNvSpPr>
            <a:spLocks noChangeArrowheads="1"/>
          </p:cNvSpPr>
          <p:nvPr/>
        </p:nvSpPr>
        <p:spPr bwMode="auto">
          <a:xfrm>
            <a:off x="306388" y="-485775"/>
            <a:ext cx="852963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45" name="Rectangle 29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46" name="Rectangle 31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47" name="Rectangle 33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48" name="Rectangle 35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49" name="Rectangle 37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50" name="Rectangle 39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51" name="Rectangle 41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52" name="Rectangle 43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53" name="Rectangle 45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54" name="Rectangle 47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55" name="Rectangle 49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56" name="Rectangle 51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57" name="Rectangle 53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58" name="Rectangle 55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59" name="Rectangle 57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60" name="Rectangle 59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61" name="Rectangle 61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62" name="Rectangle 63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63" name="Rectangle 65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64" name="Rectangle 67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65" name="Rectangle 69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66" name="Rectangle 71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67" name="Rectangle 73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68" name="Rectangle 75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69" name="Rectangle 77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70" name="Rectangle 79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71" name="Rectangle 81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72" name="Rectangle 83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73" name="Rectangle 85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74" name="Rectangle 87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75" name="Rectangle 89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76" name="Rectangle 91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77" name="Rectangle 93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78" name="Rectangle 95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79" name="Rectangle 97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80" name="Rectangle 99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81" name="Rectangle 101"/>
          <p:cNvSpPr>
            <a:spLocks noChangeArrowheads="1"/>
          </p:cNvSpPr>
          <p:nvPr/>
        </p:nvSpPr>
        <p:spPr bwMode="auto">
          <a:xfrm>
            <a:off x="306388" y="-485775"/>
            <a:ext cx="852963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82" name="Rectangle 103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83" name="Rectangle 105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84" name="Rectangle 107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85" name="Rectangle 109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86" name="Rectangle 111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87" name="Rectangle 113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88" name="Rectangle 115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89" name="Rectangle 117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90" name="Rectangle 119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91" name="Rectangle 121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92" name="Rectangle 123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93" name="Rectangle 125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94" name="Rectangle 127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95" name="Rectangle 129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96" name="Rectangle 131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97" name="Rectangle 133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98" name="Rectangle 135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399" name="Rectangle 137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00" name="Rectangle 139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01" name="Rectangle 141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02" name="Rectangle 143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03" name="Rectangle 145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04" name="Rectangle 147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05" name="Rectangle 149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06" name="Rectangle 151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07" name="Rectangle 153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08" name="Rectangle 155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09" name="Rectangle 157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10" name="Rectangle 159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11" name="Rectangle 161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12" name="Rectangle 163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13" name="Rectangle 165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14" name="Rectangle 167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15" name="Rectangle 169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16" name="Rectangle 171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17" name="Rectangle 173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18" name="Rectangle 175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19" name="Rectangle 177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20" name="Rectangle 179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21" name="Rectangle 181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22" name="Rectangle 183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23" name="Rectangle 185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24" name="Rectangle 187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25" name="Rectangle 189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26" name="Rectangle 191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27" name="Rectangle 193"/>
          <p:cNvSpPr>
            <a:spLocks noChangeArrowheads="1"/>
          </p:cNvSpPr>
          <p:nvPr/>
        </p:nvSpPr>
        <p:spPr bwMode="auto">
          <a:xfrm>
            <a:off x="306388" y="-485775"/>
            <a:ext cx="852963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28" name="Rectangle 195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29" name="Rectangle 197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30" name="Rectangle 199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31" name="Rectangle 201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32" name="Rectangle 203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33" name="Rectangle 205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34" name="Rectangle 207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35" name="Rectangle 209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36" name="Rectangle 211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37" name="Rectangle 213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38" name="Rectangle 215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39" name="Rectangle 217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40" name="Rectangle 219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41" name="Rectangle 221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42" name="Rectangle 223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43" name="Rectangle 225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44" name="Rectangle 227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45" name="Rectangle 229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46" name="Rectangle 231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47" name="Rectangle 233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48" name="Rectangle 235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49" name="Rectangle 237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50" name="Rectangle 239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51" name="Rectangle 241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52" name="Rectangle 243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53" name="Rectangle 245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54" name="Rectangle 247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55" name="Rectangle 249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56" name="Rectangle 251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57" name="Rectangle 253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58" name="Rectangle 255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59" name="Rectangle 257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60" name="Rectangle 259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61" name="Rectangle 261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62" name="Rectangle 263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63" name="Rectangle 265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64" name="Rectangle 267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65" name="Rectangle 269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66" name="Rectangle 271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67" name="Rectangle 273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68" name="Rectangle 275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69" name="Rectangle 277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70" name="Rectangle 279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71" name="Rectangle 281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72" name="Rectangle 283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73" name="Rectangle 285"/>
          <p:cNvSpPr>
            <a:spLocks noChangeArrowheads="1"/>
          </p:cNvSpPr>
          <p:nvPr/>
        </p:nvSpPr>
        <p:spPr bwMode="auto">
          <a:xfrm>
            <a:off x="306388" y="-485775"/>
            <a:ext cx="852963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74" name="Rectangle 287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75" name="Rectangle 289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76" name="Rectangle 291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77" name="Rectangle 293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78" name="Rectangle 295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79" name="Rectangle 297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80" name="Rectangle 299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81" name="Rectangle 301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82" name="Rectangle 303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83" name="Rectangle 305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84" name="Rectangle 307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85" name="Rectangle 309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86" name="Rectangle 311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87" name="Rectangle 313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88" name="Rectangle 315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89" name="Rectangle 317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90" name="Rectangle 319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91" name="Rectangle 321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92" name="Rectangle 323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93" name="Rectangle 325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94" name="Rectangle 327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95" name="Rectangle 329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96" name="Rectangle 331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97" name="Rectangle 333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98" name="Rectangle 335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499" name="Rectangle 337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00" name="Rectangle 339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01" name="Rectangle 341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02" name="Rectangle 343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03" name="Rectangle 345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04" name="Rectangle 347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05" name="Rectangle 349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06" name="Rectangle 351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07" name="Rectangle 353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08" name="Rectangle 355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09" name="Rectangle 357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10" name="Rectangle 359"/>
          <p:cNvSpPr>
            <a:spLocks noChangeArrowheads="1"/>
          </p:cNvSpPr>
          <p:nvPr/>
        </p:nvSpPr>
        <p:spPr bwMode="auto">
          <a:xfrm>
            <a:off x="306388" y="-485775"/>
            <a:ext cx="9969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11" name="Rectangle 361"/>
          <p:cNvSpPr>
            <a:spLocks noChangeArrowheads="1"/>
          </p:cNvSpPr>
          <p:nvPr/>
        </p:nvSpPr>
        <p:spPr bwMode="auto">
          <a:xfrm>
            <a:off x="306388" y="-485775"/>
            <a:ext cx="781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12" name="Rectangle 363"/>
          <p:cNvSpPr>
            <a:spLocks noChangeArrowheads="1"/>
          </p:cNvSpPr>
          <p:nvPr/>
        </p:nvSpPr>
        <p:spPr bwMode="auto">
          <a:xfrm>
            <a:off x="306388" y="-485775"/>
            <a:ext cx="963612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13" name="Rectangle 365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14" name="Rectangle 367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15" name="Rectangle 369"/>
          <p:cNvSpPr>
            <a:spLocks noChangeArrowheads="1"/>
          </p:cNvSpPr>
          <p:nvPr/>
        </p:nvSpPr>
        <p:spPr bwMode="auto">
          <a:xfrm>
            <a:off x="306388" y="-485775"/>
            <a:ext cx="1066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16" name="Rectangle 371"/>
          <p:cNvSpPr>
            <a:spLocks noChangeArrowheads="1"/>
          </p:cNvSpPr>
          <p:nvPr/>
        </p:nvSpPr>
        <p:spPr bwMode="auto">
          <a:xfrm>
            <a:off x="306388" y="-485775"/>
            <a:ext cx="86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17" name="Rectangle 373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4518" name="Rectangle 375"/>
          <p:cNvSpPr>
            <a:spLocks noChangeArrowheads="1"/>
          </p:cNvSpPr>
          <p:nvPr/>
        </p:nvSpPr>
        <p:spPr bwMode="auto">
          <a:xfrm>
            <a:off x="306388" y="-485775"/>
            <a:ext cx="965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51026" name="Rectangle 392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360362"/>
          </a:xfrm>
          <a:effectLst>
            <a:outerShdw dist="17961" dir="2700000" algn="ctr" rotWithShape="0">
              <a:srgbClr val="CC0000"/>
            </a:outerShdw>
          </a:effectLst>
        </p:spPr>
        <p:txBody>
          <a:bodyPr/>
          <a:lstStyle/>
          <a:p>
            <a:pPr>
              <a:defRPr/>
            </a:pPr>
            <a:r>
              <a:rPr lang="ru-RU" sz="1600" b="1">
                <a:solidFill>
                  <a:schemeClr val="accent2"/>
                </a:solidFill>
              </a:rPr>
              <a:t>СОСТАВ ОБМЕННЫХ ОСНОВАНИЙ ПОГРЕБЕННЫХ И СОВРЕМЕННЫХ ПОЧВ</a:t>
            </a:r>
            <a:br>
              <a:rPr lang="ru-RU" sz="1600" b="1">
                <a:solidFill>
                  <a:schemeClr val="accent2"/>
                </a:solidFill>
              </a:rPr>
            </a:br>
            <a:endParaRPr lang="ru-RU" sz="1600" b="1">
              <a:solidFill>
                <a:schemeClr val="accent2"/>
              </a:solidFill>
            </a:endParaRPr>
          </a:p>
        </p:txBody>
      </p:sp>
      <p:graphicFrame>
        <p:nvGraphicFramePr>
          <p:cNvPr id="53579" name="Group 6475"/>
          <p:cNvGraphicFramePr>
            <a:graphicFrameLocks noGrp="1"/>
          </p:cNvGraphicFramePr>
          <p:nvPr>
            <p:ph type="tbl" idx="1"/>
          </p:nvPr>
        </p:nvGraphicFramePr>
        <p:xfrm>
          <a:off x="107950" y="476250"/>
          <a:ext cx="8901113" cy="6192841"/>
        </p:xfrm>
        <a:graphic>
          <a:graphicData uri="http://schemas.openxmlformats.org/drawingml/2006/table">
            <a:tbl>
              <a:tblPr/>
              <a:tblGrid>
                <a:gridCol w="935038"/>
                <a:gridCol w="479425"/>
                <a:gridCol w="855662"/>
                <a:gridCol w="671513"/>
                <a:gridCol w="671512"/>
                <a:gridCol w="706438"/>
                <a:gridCol w="936625"/>
                <a:gridCol w="647700"/>
                <a:gridCol w="936625"/>
                <a:gridCol w="836612"/>
                <a:gridCol w="633413"/>
                <a:gridCol w="590550"/>
              </a:tblGrid>
              <a:tr h="401638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ПОГРЕБЕННЫЕ ПОЧВЫ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СОВРЕМЕННЫЕ ПОЧВЫ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61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Горизонт, глубина (см)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рН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Σ обмен. основан., мг-экв/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г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</a:t>
                      </a:r>
                      <a:r>
                        <a:rPr kumimoji="0" lang="ru-RU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++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% от Σ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r>
                        <a:rPr kumimoji="0" lang="ru-RU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++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% от Σ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</a:t>
                      </a:r>
                      <a:r>
                        <a:rPr kumimoji="0" lang="ru-RU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 % от Σ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Горизонт, глубина (см)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рН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Σ обмен. основан., мг-экв/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г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</a:t>
                      </a:r>
                      <a:r>
                        <a:rPr kumimoji="0" lang="ru-RU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++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% от Σ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r>
                        <a:rPr kumimoji="0" lang="ru-RU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++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% от Σ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</a:t>
                      </a:r>
                      <a:r>
                        <a:rPr kumimoji="0" lang="ru-RU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 % от Σ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 gridSpan="1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«ШАРАХАЛСУН»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 0-8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54,8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0-7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8-29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14,9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49,6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22,7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27,7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7-18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7,7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ВС29-76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18-39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76,9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76-...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64,7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 39-50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67,1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50-...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54,6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 gridSpan="1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«ДАМБА-КАЛАУС-2»,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 0-11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62,5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31,7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0-11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76,2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kumimoji="0" lang="ru-RU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11-26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44,2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11-20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kumimoji="0" lang="ru-RU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26-47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kumimoji="0" lang="ru-RU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20-34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57,8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ВС47-77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 34-65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51,7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8,7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77-...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65-...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80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7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0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>
          <a:xfrm>
            <a:off x="179388" y="115888"/>
            <a:ext cx="8785225" cy="417512"/>
          </a:xfrm>
          <a:effectLst>
            <a:outerShdw dist="17961" dir="2700000" algn="ctr" rotWithShape="0">
              <a:srgbClr val="FF0000"/>
            </a:outerShdw>
          </a:effectLst>
        </p:spPr>
        <p:txBody>
          <a:bodyPr/>
          <a:lstStyle/>
          <a:p>
            <a:pPr>
              <a:defRPr/>
            </a:pPr>
            <a:r>
              <a:rPr lang="ru-RU" sz="1400" b="1">
                <a:solidFill>
                  <a:srgbClr val="0000FF"/>
                </a:solidFill>
              </a:rPr>
              <a:t>СОДЕРЖАНИЕ ОСНОВНЫХ ЭЛЕМЕНТОВ ПИТАНИЯ В СОВРЕМЕННЫХ И ПОГРЕБЕННЫХ ПОЧВАХ КУРГАНОВ  СТОЯНКИ «ШАРАХАЛСУН»</a:t>
            </a:r>
            <a:r>
              <a:rPr lang="ru-RU" sz="1800"/>
              <a:t> </a:t>
            </a:r>
          </a:p>
        </p:txBody>
      </p:sp>
      <p:graphicFrame>
        <p:nvGraphicFramePr>
          <p:cNvPr id="78504" name="Group 1704"/>
          <p:cNvGraphicFramePr>
            <a:graphicFrameLocks noGrp="1"/>
          </p:cNvGraphicFramePr>
          <p:nvPr>
            <p:ph type="tbl" idx="1"/>
          </p:nvPr>
        </p:nvGraphicFramePr>
        <p:xfrm>
          <a:off x="179388" y="549275"/>
          <a:ext cx="8785225" cy="6309130"/>
        </p:xfrm>
        <a:graphic>
          <a:graphicData uri="http://schemas.openxmlformats.org/drawingml/2006/table">
            <a:tbl>
              <a:tblPr/>
              <a:tblGrid>
                <a:gridCol w="1757362"/>
                <a:gridCol w="1757363"/>
                <a:gridCol w="1755775"/>
                <a:gridCol w="1757362"/>
                <a:gridCol w="1757363"/>
              </a:tblGrid>
              <a:tr h="274292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Содержание, мг/кг почвы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Горизонт, см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kumimoji="0" lang="ru-RU" sz="1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kumimoji="0" lang="ru-RU" sz="1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ru-RU" sz="1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kumimoji="0" lang="ru-RU" sz="1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r>
                        <a:rPr kumimoji="0" lang="ru-RU" sz="1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2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КУРГАН 1 ПОГРЕБЕННЫЕ ПОЧВЫ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 0-8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105,4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8-29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217,0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340,0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 29-76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148,8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174,0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76-…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125,6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174,0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2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КУРГАН 2 ПОГРЕБЕННЫЕ ПОЧВЫ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 0-7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105,4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224,0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7-26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206,8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248,0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 26-76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105,4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248,0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76-…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2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КУРГАН 3 ПОГРЕБЕННЫЕ ПОЧВЫ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 0-9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322,0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44,2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9-32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320,0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56,4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 32-74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279,0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74 -…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155,0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2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СОВРЕМЕННЫЕ ПОЧВЫ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1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0-7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1,90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28,8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510,0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1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7-18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550,0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 18-39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332,0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 39-50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283,0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50-…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230,0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924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30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30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30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380"/>
                            </p:stCondLst>
                            <p:childTnLst>
                              <p:par>
                                <p:cTn id="11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785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785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85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78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8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78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8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44450"/>
            <a:ext cx="8713788" cy="706438"/>
          </a:xfrm>
          <a:effectLst>
            <a:outerShdw dist="17961" dir="2700000" algn="ctr" rotWithShape="0">
              <a:srgbClr val="FF0000"/>
            </a:outerShdw>
          </a:effectLst>
        </p:spPr>
        <p:txBody>
          <a:bodyPr/>
          <a:lstStyle/>
          <a:p>
            <a:pPr>
              <a:defRPr/>
            </a:pPr>
            <a:r>
              <a:rPr lang="ru-RU" sz="1800" b="1">
                <a:solidFill>
                  <a:srgbClr val="0000FF"/>
                </a:solidFill>
              </a:rPr>
              <a:t>ЧИСЛЕННОСТЬ РАЗЛИЧНЫХ ФИЗИОЛОГИЧЕСКИХ ГРУПП МИКРООРГАНИЗМОВ  (млн. кл. / 1 г)</a:t>
            </a:r>
          </a:p>
        </p:txBody>
      </p:sp>
      <p:graphicFrame>
        <p:nvGraphicFramePr>
          <p:cNvPr id="65496" name="Group 984"/>
          <p:cNvGraphicFramePr>
            <a:graphicFrameLocks noGrp="1"/>
          </p:cNvGraphicFramePr>
          <p:nvPr>
            <p:ph type="tbl" idx="1"/>
          </p:nvPr>
        </p:nvGraphicFramePr>
        <p:xfrm>
          <a:off x="179388" y="765175"/>
          <a:ext cx="8785225" cy="6004410"/>
        </p:xfrm>
        <a:graphic>
          <a:graphicData uri="http://schemas.openxmlformats.org/drawingml/2006/table">
            <a:tbl>
              <a:tblPr/>
              <a:tblGrid>
                <a:gridCol w="935037"/>
                <a:gridCol w="854075"/>
                <a:gridCol w="931863"/>
                <a:gridCol w="935037"/>
                <a:gridCol w="931863"/>
                <a:gridCol w="1012825"/>
                <a:gridCol w="793750"/>
                <a:gridCol w="796925"/>
                <a:gridCol w="796925"/>
                <a:gridCol w="796925"/>
              </a:tblGrid>
              <a:tr h="304768"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ПОГРЕБЕННЫЕ ПОЧВЫ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СОВРЕМЕННЫЕ ПОЧВЫ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10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Гори-зонт,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микроорганизмов на питательных средах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Горизонт,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микроорганизмов на питательных средах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14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Аммо-нифи-каторы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Исполь-зующие  мин. азот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Микро-мицеты 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Целлю-лозораз-руша-ющие 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Аммо-нифи-каторы 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Ис-поль-зую-щие  мин. азот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Мик-роми-цеты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Цел-люло-зораз-руша-ющие  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68">
                <a:tc gridSpan="10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КУРГАН 1 «ШАРАХАЛСУН»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b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000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 0-8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0,025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0,025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0,001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0,009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15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0-7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14,500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11,050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0,011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0,050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0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8-29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0,025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0,025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0,001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15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7-18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12,250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11,000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0,009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0,075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0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ВС29-76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0,025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0,025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0,001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0,009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18-39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10,025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8,020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0,070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0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76-…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0,001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0,009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ВС39-50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5,025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3,750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0,003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0,013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06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50-…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0,900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0,550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0,003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0,008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68">
                <a:tc gridSpan="10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КУРГАН «ДАМБА-КАЛАУС-2»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b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0006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 0-11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0,075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0,050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0,002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0,009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15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0-11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12,000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9,250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0,050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06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kumimoji="0" lang="ru-RU" sz="15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11-26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0,050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0,035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0,001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0,004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15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11-20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11,500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9,000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0,003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0,025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06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kumimoji="0" lang="ru-RU" sz="15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26-47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0,050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0,035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0,001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0,003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kumimoji="0" lang="ru-RU" sz="15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20-34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10,750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9,500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0,003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06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 47-77</a:t>
                      </a:r>
                      <a:endParaRPr kumimoji="0" lang="ru-RU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0,001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0,001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 34-65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6,000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5,050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0,001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0,007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06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77-...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0,001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0,001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65-...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1,000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0,750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0,001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0,005</a:t>
                      </a:r>
                      <a:endParaRPr kumimoji="0" 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208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25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3"/>
          <p:cNvSpPr>
            <a:spLocks noChangeArrowheads="1"/>
          </p:cNvSpPr>
          <p:nvPr/>
        </p:nvSpPr>
        <p:spPr bwMode="auto">
          <a:xfrm>
            <a:off x="684213" y="958850"/>
            <a:ext cx="78486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Таким образом, каштановые почвы последовательно прошли стадии: солончаков → солончаковатых →  солонцевато-солончаковатых → солонцов →солонцеватых → зональных каштановых почв</a:t>
            </a:r>
          </a:p>
          <a:p>
            <a:pPr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u-RU" sz="2400" b="1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49263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Основным фактором в эволюционном изменении черноземов выступает время и скорость почвообразования, обусловленная климатическим фактором. </a:t>
            </a:r>
            <a:endParaRPr lang="ru-RU" sz="2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023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3"/>
          <p:cNvSpPr>
            <a:spLocks noChangeArrowheads="1"/>
          </p:cNvSpPr>
          <p:nvPr/>
        </p:nvSpPr>
        <p:spPr bwMode="auto">
          <a:xfrm>
            <a:off x="684213" y="958850"/>
            <a:ext cx="7848600" cy="544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Процесс почвообразования носит </a:t>
            </a:r>
            <a:r>
              <a:rPr lang="ru-RU" sz="2400" b="1" i="1" u="sng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эволюционный </a:t>
            </a:r>
            <a:r>
              <a:rPr lang="ru-RU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характер и для черноземов образует </a:t>
            </a:r>
            <a:r>
              <a:rPr lang="ru-RU" sz="2400" b="1" i="1" u="sng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эволюционный </a:t>
            </a:r>
            <a:r>
              <a:rPr lang="ru-RU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ряд: черноземы южные → обыкновенные → типичные → выщелоченные → оподзоленные. Трудно представить, что образуясь на карбонатной лессовой породе, черноземы сразу перешли в разряд выщелоченных. Они обязательно прошли карбонатную стадию.</a:t>
            </a:r>
            <a:endParaRPr lang="ru-RU" sz="2400" b="1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49263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Основным фактором в эволюционном изменении черноземов выступает время и скорость почвообразования, обусловленная климатическим фактором. </a:t>
            </a:r>
            <a:endParaRPr lang="ru-RU" sz="2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1121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8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9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5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6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7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1023</Words>
  <Application>Microsoft Office PowerPoint</Application>
  <PresentationFormat>Экран (4:3)</PresentationFormat>
  <Paragraphs>531</Paragraphs>
  <Slides>10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11</vt:i4>
      </vt:variant>
      <vt:variant>
        <vt:lpstr>Заголовки слайдов</vt:lpstr>
      </vt:variant>
      <vt:variant>
        <vt:i4>10</vt:i4>
      </vt:variant>
    </vt:vector>
  </HeadingPairs>
  <TitlesOfParts>
    <vt:vector size="21" baseType="lpstr">
      <vt:lpstr>Тема Office</vt:lpstr>
      <vt:lpstr>Оформление по умолчанию</vt:lpstr>
      <vt:lpstr>1_Оформление по умолчанию</vt:lpstr>
      <vt:lpstr>2_Оформление по умолчанию</vt:lpstr>
      <vt:lpstr>3_Оформление по умолчанию</vt:lpstr>
      <vt:lpstr>4_Оформление по умолчанию</vt:lpstr>
      <vt:lpstr>5_Оформление по умолчанию</vt:lpstr>
      <vt:lpstr>6_Оформление по умолчанию</vt:lpstr>
      <vt:lpstr>7_Оформление по умолчанию</vt:lpstr>
      <vt:lpstr>8_Оформление по умолчанию</vt:lpstr>
      <vt:lpstr>9_Оформление по умолчанию</vt:lpstr>
      <vt:lpstr>Презентация PowerPoint</vt:lpstr>
      <vt:lpstr>Презентация PowerPoint</vt:lpstr>
      <vt:lpstr>Презентация PowerPoint</vt:lpstr>
      <vt:lpstr>СОЛЕВОЙ СОСТАВ ПОЧВ КУРГАНА 1 СТОЯНКИ «ШАРАХАЛСУН» </vt:lpstr>
      <vt:lpstr>СОСТАВ ОБМЕННЫХ ОСНОВАНИЙ ПОГРЕБЕННЫХ И СОВРЕМЕННЫХ ПОЧВ </vt:lpstr>
      <vt:lpstr>СОДЕРЖАНИЕ ОСНОВНЫХ ЭЛЕМЕНТОВ ПИТАНИЯ В СОВРЕМЕННЫХ И ПОГРЕБЕННЫХ ПОЧВАХ КУРГАНОВ  СТОЯНКИ «ШАРАХАЛСУН» </vt:lpstr>
      <vt:lpstr>ЧИСЛЕННОСТЬ РАЗЛИЧНЫХ ФИЗИОЛОГИЧЕСКИХ ГРУПП МИКРООРГАНИЗМОВ  (млн. кл. / 1 г)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СтГАУ</dc:creator>
  <cp:lastModifiedBy>СтГАУ</cp:lastModifiedBy>
  <cp:revision>1</cp:revision>
  <dcterms:created xsi:type="dcterms:W3CDTF">2020-12-11T13:39:02Z</dcterms:created>
  <dcterms:modified xsi:type="dcterms:W3CDTF">2020-12-11T13:44:29Z</dcterms:modified>
</cp:coreProperties>
</file>